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4" r:id="rId4"/>
    <p:sldId id="269" r:id="rId5"/>
    <p:sldId id="280" r:id="rId6"/>
    <p:sldId id="271" r:id="rId7"/>
    <p:sldId id="282" r:id="rId8"/>
    <p:sldId id="266" r:id="rId9"/>
    <p:sldId id="276" r:id="rId10"/>
    <p:sldId id="281" r:id="rId11"/>
    <p:sldId id="275" r:id="rId12"/>
    <p:sldId id="260" r:id="rId13"/>
    <p:sldId id="262" r:id="rId14"/>
    <p:sldId id="26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33" autoAdjust="0"/>
    <p:restoredTop sz="94660"/>
  </p:normalViewPr>
  <p:slideViewPr>
    <p:cSldViewPr>
      <p:cViewPr varScale="1">
        <p:scale>
          <a:sx n="62" d="100"/>
          <a:sy n="62" d="100"/>
        </p:scale>
        <p:origin x="-37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5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3EFA0-C9E3-4DCE-A5E9-A37AED4A08D0}" type="datetimeFigureOut">
              <a:rPr lang="en-US" smtClean="0"/>
              <a:t>4/3/2013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1A0895-1348-451B-9D3F-B7913E2B9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083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A0895-1348-451B-9D3F-B7913E2B922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106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033016" y="4267200"/>
            <a:ext cx="63672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সবাইকে শুভেচ্ছা</a:t>
            </a:r>
            <a:endParaRPr lang="en-US" sz="80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315773"/>
            <a:ext cx="4367784" cy="3494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882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99" y="914400"/>
            <a:ext cx="4329113" cy="2890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14911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8516" y="3276600"/>
            <a:ext cx="373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বৈদ্যুতিক পাখা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084" y="152400"/>
            <a:ext cx="3962400" cy="286226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77384" y="3319271"/>
            <a:ext cx="373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বৈদ্যুতিক পাখা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1366" y="4461181"/>
            <a:ext cx="419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</a:rPr>
              <a:t>দলীয় কাজঃ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04516" y="5169067"/>
            <a:ext cx="5257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ডানের বৈদ্যুতিক পাখা না ঘুরার কারণগুলো কি কি হতে পারে 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284" y="881061"/>
            <a:ext cx="3204263" cy="151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350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1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1224558"/>
            <a:ext cx="54102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মূল্যায়নঃ</a:t>
            </a:r>
          </a:p>
          <a:p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4724" y="2732663"/>
            <a:ext cx="403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চল বিদ্যুৎ ক</a:t>
            </a:r>
            <a:r>
              <a:rPr lang="bn-BD" sz="2800" dirty="0"/>
              <a:t>ী</a:t>
            </a:r>
            <a:r>
              <a:rPr lang="bn-BD" sz="2800" dirty="0" smtClean="0"/>
              <a:t> ?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781300" y="3511296"/>
            <a:ext cx="5295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তড়িৎ প্রবাহ বলতে কী বুঝ ?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2834640" y="4435733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তড়িৎ বর্তনী কী ?</a:t>
            </a:r>
            <a:endParaRPr lang="en-US" sz="2800" dirty="0"/>
          </a:p>
        </p:txBody>
      </p:sp>
      <p:sp>
        <p:nvSpPr>
          <p:cNvPr id="6" name="5-Point Star 5"/>
          <p:cNvSpPr/>
          <p:nvPr/>
        </p:nvSpPr>
        <p:spPr>
          <a:xfrm>
            <a:off x="1981200" y="3634555"/>
            <a:ext cx="457200" cy="18466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1981200" y="2679281"/>
            <a:ext cx="457200" cy="239137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2097024" y="4521821"/>
            <a:ext cx="457200" cy="18466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244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219200"/>
            <a:ext cx="579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বাড়ির </a:t>
            </a: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কাজঃ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4200" y="2133600"/>
            <a:ext cx="541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কোন পরিবাহির তড়িত প্রবাহ ১৫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A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বলতে কী বুঝায় 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31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2016" y="762000"/>
            <a:ext cx="457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2085439"/>
            <a:ext cx="3086100" cy="3471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705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4256" y="2520248"/>
            <a:ext cx="3962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/>
              <a:t>মোঃ আরিফুজ্জামান মানিক</a:t>
            </a:r>
          </a:p>
          <a:p>
            <a:r>
              <a:rPr lang="bn-BD" sz="2400" dirty="0" smtClean="0"/>
              <a:t>সহকারি শিক্ষক (</a:t>
            </a:r>
            <a:r>
              <a:rPr lang="bn-BD" dirty="0" smtClean="0"/>
              <a:t>বিজ্ঞান)</a:t>
            </a:r>
            <a:endParaRPr lang="bn-BD" sz="2400" dirty="0" smtClean="0"/>
          </a:p>
          <a:p>
            <a:r>
              <a:rPr lang="bn-BD" sz="2400" dirty="0" smtClean="0"/>
              <a:t>ইউরিকো এঞ্জেল স্কুল,</a:t>
            </a:r>
          </a:p>
          <a:p>
            <a:r>
              <a:rPr lang="bn-BD" sz="2400" dirty="0" smtClean="0"/>
              <a:t>গাজীপুর</a:t>
            </a:r>
            <a:r>
              <a:rPr lang="bn-BD" dirty="0" smtClean="0"/>
              <a:t>।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553200" y="2544633"/>
            <a:ext cx="35052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বিষয়ঃ পদার্থ বিজ্ঞান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শ্রেণিঃ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১০ম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৫০ মিনিট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05456" y="381000"/>
            <a:ext cx="3962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923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6477"/>
            <a:ext cx="2688825" cy="27224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9828" y="457199"/>
            <a:ext cx="3158160" cy="283444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0" y="3700251"/>
            <a:ext cx="2857500" cy="1905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559296" y="3438641"/>
            <a:ext cx="29130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টেলিভিশন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62300" y="5791200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/>
              <a:t>ফ্যান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762000" y="3700251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স্থির বিদ্যুৎ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12770" y="914400"/>
            <a:ext cx="25260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u="sng" dirty="0" smtClean="0">
                <a:solidFill>
                  <a:srgbClr val="FF0000"/>
                </a:solidFill>
              </a:rPr>
              <a:t>চল বিদ্যুৎ</a:t>
            </a:r>
            <a:endParaRPr lang="en-US" sz="4000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2644572" y="1967694"/>
            <a:ext cx="3375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NikoshBAN" pitchFamily="2" charset="0"/>
                <a:cs typeface="NikoshBAN" pitchFamily="2" charset="0"/>
              </a:rPr>
              <a:t>C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urrent Electricity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20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282005"/>
            <a:ext cx="55458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FF0000"/>
                </a:solidFill>
              </a:rPr>
              <a:t> </a:t>
            </a:r>
            <a:r>
              <a:rPr lang="bn-BD" sz="2800" dirty="0" smtClean="0"/>
              <a:t>এই পাঠ শেষে শিক্ষার্থীরা—</a:t>
            </a:r>
            <a:endParaRPr lang="en-US" sz="2800" dirty="0" smtClean="0"/>
          </a:p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749552" y="3962400"/>
            <a:ext cx="6748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চল বিদ্যুতের </a:t>
            </a:r>
            <a:r>
              <a:rPr lang="bn-BD" sz="2800" dirty="0"/>
              <a:t>উ</a:t>
            </a:r>
            <a:r>
              <a:rPr lang="bn-BD" sz="2800" dirty="0" smtClean="0"/>
              <a:t>ৎপত্তি বর্ণনা করতে পারবে।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795272" y="1759296"/>
            <a:ext cx="567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চল বিদ্যুৎ কি তা বলতে পারবে।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5-Point Star 5"/>
          <p:cNvSpPr/>
          <p:nvPr/>
        </p:nvSpPr>
        <p:spPr>
          <a:xfrm>
            <a:off x="1219200" y="1905000"/>
            <a:ext cx="457200" cy="3048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1219200" y="2799546"/>
            <a:ext cx="457200" cy="3048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>
            <a:off x="1219200" y="4038600"/>
            <a:ext cx="457200" cy="3048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981456" y="526469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শিখনফলঃ</a:t>
            </a:r>
            <a:endParaRPr lang="en-US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95272" y="2627293"/>
            <a:ext cx="6702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তড়িৎ বর্তনী </a:t>
            </a:r>
            <a:r>
              <a:rPr lang="bn-BD" sz="2800" dirty="0"/>
              <a:t>প্রবাহ ব্যাখ্যা </a:t>
            </a:r>
            <a:r>
              <a:rPr lang="bn-BD" sz="2800" dirty="0" smtClean="0"/>
              <a:t>বলতে </a:t>
            </a:r>
            <a:r>
              <a:rPr lang="bn-BD" sz="2800" dirty="0" smtClean="0"/>
              <a:t>পারবে।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09479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 animBg="1"/>
      <p:bldP spid="8" grpId="0" animBg="1"/>
      <p:bldP spid="9" grpId="0" animBg="1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55448"/>
            <a:ext cx="7162800" cy="511312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38578" y="5638800"/>
            <a:ext cx="373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বৈদ্যুতিক পাখা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7315200" y="1981200"/>
            <a:ext cx="762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828800" y="1413320"/>
            <a:ext cx="1793599" cy="1787080"/>
            <a:chOff x="1066800" y="1337120"/>
            <a:chExt cx="1793599" cy="1787080"/>
          </a:xfrm>
        </p:grpSpPr>
        <p:sp>
          <p:nvSpPr>
            <p:cNvPr id="4" name="Teardrop 3"/>
            <p:cNvSpPr/>
            <p:nvPr/>
          </p:nvSpPr>
          <p:spPr>
            <a:xfrm>
              <a:off x="1066800" y="2438400"/>
              <a:ext cx="685800" cy="685800"/>
            </a:xfrm>
            <a:prstGeom prst="teardrop">
              <a:avLst>
                <a:gd name="adj" fmla="val 14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ardrop 5"/>
            <p:cNvSpPr/>
            <p:nvPr/>
          </p:nvSpPr>
          <p:spPr>
            <a:xfrm rot="6631743">
              <a:off x="1256611" y="1337120"/>
              <a:ext cx="685800" cy="685800"/>
            </a:xfrm>
            <a:prstGeom prst="teardrop">
              <a:avLst>
                <a:gd name="adj" fmla="val 14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ardrop 6"/>
            <p:cNvSpPr/>
            <p:nvPr/>
          </p:nvSpPr>
          <p:spPr>
            <a:xfrm rot="14340750">
              <a:off x="2174599" y="2097436"/>
              <a:ext cx="685800" cy="685800"/>
            </a:xfrm>
            <a:prstGeom prst="teardrop">
              <a:avLst>
                <a:gd name="adj" fmla="val 14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51999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2118 -0.00533 -0.00052 0.003 -0.01597 -0.0132 C -0.02309 -0.02061 -0.03524 -0.02778 -0.04392 -0.03195 C -0.07222 -0.01968 -0.03611 -0.03311 -0.07795 -0.02917 C -0.0901 -0.02801 -0.10208 -0.02385 -0.11406 -0.0213 C -0.12847 -0.00834 -0.14774 -0.01112 -0.16198 -0.02385 C -0.17917 -0.02084 -0.18247 -0.01899 -0.19201 0 C -0.19306 0.00763 -0.19444 0.02222 -0.19792 0.02939 C -0.2033 0.04027 -0.20486 0.03726 -0.21406 0.04004 C -0.22986 0.04467 -0.24375 0.05092 -0.26007 0.05347 C -0.26979 0.06226 -0.2809 0.06435 -0.29201 0.06944 C -0.31007 0.06851 -0.34601 0.06666 -0.34601 0.06666 " pathEditMode="relative" ptsTypes="fffffffffff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1" animBg="1"/>
      <p:bldP spid="5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0596" y="2396718"/>
            <a:ext cx="7543800" cy="1447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2424302" y="1828800"/>
            <a:ext cx="281940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4174488" y="4183470"/>
            <a:ext cx="3048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701105" y="3943827"/>
            <a:ext cx="2628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ইলেক্ট্রন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2200" y="4004056"/>
            <a:ext cx="14165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প্রোটন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533837" y="838200"/>
            <a:ext cx="3619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তড়িৎ প্রবাহ</a:t>
            </a:r>
            <a:endParaRPr lang="en-US" sz="3600" dirty="0"/>
          </a:p>
        </p:txBody>
      </p:sp>
      <p:sp>
        <p:nvSpPr>
          <p:cNvPr id="34" name="Oval 33"/>
          <p:cNvSpPr/>
          <p:nvPr/>
        </p:nvSpPr>
        <p:spPr>
          <a:xfrm>
            <a:off x="1647826" y="2514600"/>
            <a:ext cx="3048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1647826" y="3124200"/>
            <a:ext cx="3048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>
            <a:stCxn id="34" idx="6"/>
          </p:cNvCxnSpPr>
          <p:nvPr/>
        </p:nvCxnSpPr>
        <p:spPr>
          <a:xfrm>
            <a:off x="1952626" y="2628900"/>
            <a:ext cx="40957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3626356" y="2628900"/>
            <a:ext cx="3048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574914" y="3258312"/>
            <a:ext cx="3048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5660142" y="2630424"/>
            <a:ext cx="3048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5755392" y="3238500"/>
            <a:ext cx="3048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7348354" y="2628900"/>
            <a:ext cx="3048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7348354" y="3160776"/>
            <a:ext cx="3048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Arrow Connector 48"/>
          <p:cNvCxnSpPr>
            <a:stCxn id="36" idx="6"/>
          </p:cNvCxnSpPr>
          <p:nvPr/>
        </p:nvCxnSpPr>
        <p:spPr>
          <a:xfrm>
            <a:off x="3931156" y="2743200"/>
            <a:ext cx="259844" cy="15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38" idx="6"/>
          </p:cNvCxnSpPr>
          <p:nvPr/>
        </p:nvCxnSpPr>
        <p:spPr>
          <a:xfrm>
            <a:off x="5964942" y="2744724"/>
            <a:ext cx="4358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0" idx="6"/>
          </p:cNvCxnSpPr>
          <p:nvPr/>
        </p:nvCxnSpPr>
        <p:spPr>
          <a:xfrm>
            <a:off x="7653154" y="2743200"/>
            <a:ext cx="195446" cy="15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41" idx="6"/>
          </p:cNvCxnSpPr>
          <p:nvPr/>
        </p:nvCxnSpPr>
        <p:spPr>
          <a:xfrm flipV="1">
            <a:off x="7653154" y="3238500"/>
            <a:ext cx="347846" cy="365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39" idx="5"/>
          </p:cNvCxnSpPr>
          <p:nvPr/>
        </p:nvCxnSpPr>
        <p:spPr>
          <a:xfrm flipV="1">
            <a:off x="6015555" y="3389376"/>
            <a:ext cx="385245" cy="442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37" idx="6"/>
          </p:cNvCxnSpPr>
          <p:nvPr/>
        </p:nvCxnSpPr>
        <p:spPr>
          <a:xfrm>
            <a:off x="3879714" y="3372612"/>
            <a:ext cx="457208" cy="167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35" idx="6"/>
          </p:cNvCxnSpPr>
          <p:nvPr/>
        </p:nvCxnSpPr>
        <p:spPr>
          <a:xfrm>
            <a:off x="1952626" y="3238500"/>
            <a:ext cx="34556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293" y="4953000"/>
            <a:ext cx="2349465" cy="161977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326888" y="5472442"/>
            <a:ext cx="3466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অ্যামিটার</a:t>
            </a:r>
            <a:endParaRPr lang="en-US" sz="2800" dirty="0"/>
          </a:p>
        </p:txBody>
      </p:sp>
      <p:cxnSp>
        <p:nvCxnSpPr>
          <p:cNvPr id="10" name="Straight Arrow Connector 9"/>
          <p:cNvCxnSpPr>
            <a:stCxn id="8" idx="1"/>
          </p:cNvCxnSpPr>
          <p:nvPr/>
        </p:nvCxnSpPr>
        <p:spPr>
          <a:xfrm flipH="1">
            <a:off x="2919220" y="5734052"/>
            <a:ext cx="1407668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4642496" y="2647188"/>
            <a:ext cx="386332" cy="419100"/>
            <a:chOff x="4385694" y="2628900"/>
            <a:chExt cx="386332" cy="419100"/>
          </a:xfrm>
        </p:grpSpPr>
        <p:sp>
          <p:nvSpPr>
            <p:cNvPr id="43" name="Oval 42"/>
            <p:cNvSpPr/>
            <p:nvPr/>
          </p:nvSpPr>
          <p:spPr>
            <a:xfrm>
              <a:off x="4385694" y="2628900"/>
              <a:ext cx="386332" cy="40538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 flipH="1">
              <a:off x="4419600" y="2678668"/>
              <a:ext cx="2815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648200" y="3238500"/>
            <a:ext cx="386332" cy="419100"/>
            <a:chOff x="4385694" y="2628900"/>
            <a:chExt cx="386332" cy="419100"/>
          </a:xfrm>
        </p:grpSpPr>
        <p:sp>
          <p:nvSpPr>
            <p:cNvPr id="50" name="Oval 49"/>
            <p:cNvSpPr/>
            <p:nvPr/>
          </p:nvSpPr>
          <p:spPr>
            <a:xfrm>
              <a:off x="4385694" y="2628900"/>
              <a:ext cx="386332" cy="40538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 flipH="1">
              <a:off x="4419600" y="2678668"/>
              <a:ext cx="2815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6547868" y="2552700"/>
            <a:ext cx="386332" cy="419100"/>
            <a:chOff x="4385694" y="2628900"/>
            <a:chExt cx="386332" cy="419100"/>
          </a:xfrm>
        </p:grpSpPr>
        <p:sp>
          <p:nvSpPr>
            <p:cNvPr id="56" name="Oval 55"/>
            <p:cNvSpPr/>
            <p:nvPr/>
          </p:nvSpPr>
          <p:spPr>
            <a:xfrm>
              <a:off x="4385694" y="2628900"/>
              <a:ext cx="386332" cy="40538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 flipH="1">
              <a:off x="4419600" y="2678668"/>
              <a:ext cx="2815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6553200" y="3162300"/>
            <a:ext cx="386332" cy="419100"/>
            <a:chOff x="4385694" y="2628900"/>
            <a:chExt cx="386332" cy="419100"/>
          </a:xfrm>
        </p:grpSpPr>
        <p:sp>
          <p:nvSpPr>
            <p:cNvPr id="60" name="Oval 59"/>
            <p:cNvSpPr/>
            <p:nvPr/>
          </p:nvSpPr>
          <p:spPr>
            <a:xfrm>
              <a:off x="4385694" y="2628900"/>
              <a:ext cx="386332" cy="40538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 flipH="1">
              <a:off x="4419600" y="2678668"/>
              <a:ext cx="2815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2743200" y="2514600"/>
            <a:ext cx="386332" cy="419100"/>
            <a:chOff x="4385694" y="2628900"/>
            <a:chExt cx="386332" cy="419100"/>
          </a:xfrm>
        </p:grpSpPr>
        <p:sp>
          <p:nvSpPr>
            <p:cNvPr id="64" name="Oval 63"/>
            <p:cNvSpPr/>
            <p:nvPr/>
          </p:nvSpPr>
          <p:spPr>
            <a:xfrm>
              <a:off x="4385694" y="2628900"/>
              <a:ext cx="386332" cy="40538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 flipH="1">
              <a:off x="4419600" y="2678668"/>
              <a:ext cx="2815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2737868" y="3200400"/>
            <a:ext cx="386332" cy="419100"/>
            <a:chOff x="4385694" y="2628900"/>
            <a:chExt cx="386332" cy="419100"/>
          </a:xfrm>
        </p:grpSpPr>
        <p:sp>
          <p:nvSpPr>
            <p:cNvPr id="68" name="Oval 67"/>
            <p:cNvSpPr/>
            <p:nvPr/>
          </p:nvSpPr>
          <p:spPr>
            <a:xfrm>
              <a:off x="4385694" y="2628900"/>
              <a:ext cx="386332" cy="40538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 flipH="1">
              <a:off x="4419600" y="2678668"/>
              <a:ext cx="2815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1823468" y="4000500"/>
            <a:ext cx="386332" cy="419100"/>
            <a:chOff x="4385694" y="2628900"/>
            <a:chExt cx="386332" cy="419100"/>
          </a:xfrm>
        </p:grpSpPr>
        <p:sp>
          <p:nvSpPr>
            <p:cNvPr id="71" name="Oval 70"/>
            <p:cNvSpPr/>
            <p:nvPr/>
          </p:nvSpPr>
          <p:spPr>
            <a:xfrm>
              <a:off x="4385694" y="2628900"/>
              <a:ext cx="386332" cy="40538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 flipH="1">
              <a:off x="4419600" y="2678668"/>
              <a:ext cx="2815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78516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6" grpId="0" animBg="1"/>
      <p:bldP spid="28" grpId="0"/>
      <p:bldP spid="3" grpId="0"/>
      <p:bldP spid="4" grpId="0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1809" y="1074039"/>
            <a:ext cx="4629150" cy="2238375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3742944" y="2636519"/>
            <a:ext cx="304800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76600" y="42672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/>
              <a:t>তড়িৎ বর্তনী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65758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1112 -0.00996 -0.01303 -0.00787 -0.02796 -0.00533 C -0.03004 -0.00348 -0.03178 -0.00139 -0.03403 0 C -0.03594 0.00115 -0.0382 0.00115 -0.03994 0.00254 C -0.04358 0.00555 -0.04636 0.01018 -0.05 0.01342 C -0.06146 0.00949 -0.06945 0.00717 -0.08195 0.00532 C -0.09358 0 -0.10573 0 -0.11789 0 C -0.13021 -0.01088 -0.12865 -0.0294 -0.13004 -0.04792 C -0.12848 -0.07639 -0.12396 -0.10255 -0.12396 -0.13079 C -0.09271 -0.14074 -0.05973 -0.13588 -0.02796 -0.13334 C 0.00225 -0.13473 0.02048 -0.12824 0.04409 -0.14399 C 0.05364 -0.125 0.04739 -0.12639 0.06006 -0.13079 C 0.06857 -0.14213 0.07013 -0.1419 0.08211 -0.13866 C 0.08802 -0.12709 0.0901 -0.12616 0.1 -0.13079 C 0.10312 -0.12987 0.11961 -0.12524 0.12204 -0.12524 C 0.13125 -0.12524 0.13941 -0.13287 0.14809 -0.13334 C 0.16145 -0.13403 0.17465 -0.13334 0.18802 -0.13334 C 0.19583 -0.1176 0.19045 -0.13195 0.1901 -0.10394 C 0.18958 -0.06852 0.1901 -0.03287 0.1901 0.00254 C 0.18941 0.00532 0.1901 0.00995 0.18802 0.01064 C 0.17239 0.01551 0.17621 0.0074 0.16597 0.00532 C 0.15868 0.00393 0.15138 0.00393 0.14409 0.00254 C 0.13663 0.00115 0.12934 -0.00116 0.12204 -0.00278 C 0.11805 -0.00371 0.11006 -0.00533 0.11006 -0.00533 " pathEditMode="relative" ptsTypes="fffffffffffffffffffffffA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4270855" y="3783114"/>
            <a:ext cx="1894966" cy="461665"/>
            <a:chOff x="7010400" y="2222806"/>
            <a:chExt cx="1894966" cy="461665"/>
          </a:xfrm>
        </p:grpSpPr>
        <p:sp>
          <p:nvSpPr>
            <p:cNvPr id="3" name="TextBox 2"/>
            <p:cNvSpPr txBox="1"/>
            <p:nvPr/>
          </p:nvSpPr>
          <p:spPr>
            <a:xfrm>
              <a:off x="7391400" y="2222806"/>
              <a:ext cx="15139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400" dirty="0" smtClean="0">
                  <a:latin typeface="NikoshBAN" pitchFamily="2" charset="0"/>
                  <a:cs typeface="NikoshBAN" pitchFamily="2" charset="0"/>
                </a:rPr>
                <a:t>উচ্চ বিভব</a:t>
              </a:r>
              <a:endParaRPr lang="en-US" sz="2400" dirty="0">
                <a:latin typeface="NikoshBAN" pitchFamily="2" charset="0"/>
                <a:cs typeface="NikoshBAN" pitchFamily="2" charset="0"/>
              </a:endParaRPr>
            </a:p>
          </p:txBody>
        </p:sp>
        <p:cxnSp>
          <p:nvCxnSpPr>
            <p:cNvPr id="7" name="Straight Arrow Connector 6"/>
            <p:cNvCxnSpPr>
              <a:stCxn id="3" idx="1"/>
            </p:cNvCxnSpPr>
            <p:nvPr/>
          </p:nvCxnSpPr>
          <p:spPr>
            <a:xfrm flipH="1">
              <a:off x="7010400" y="2453639"/>
              <a:ext cx="381000" cy="6096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13172" y="3490222"/>
            <a:ext cx="1496568" cy="461665"/>
            <a:chOff x="179832" y="1676400"/>
            <a:chExt cx="1496568" cy="461665"/>
          </a:xfrm>
        </p:grpSpPr>
        <p:sp>
          <p:nvSpPr>
            <p:cNvPr id="2" name="TextBox 1"/>
            <p:cNvSpPr txBox="1"/>
            <p:nvPr/>
          </p:nvSpPr>
          <p:spPr>
            <a:xfrm>
              <a:off x="179832" y="1676400"/>
              <a:ext cx="11917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400" dirty="0" smtClean="0">
                  <a:latin typeface="NikoshBAN" pitchFamily="2" charset="0"/>
                  <a:cs typeface="NikoshBAN" pitchFamily="2" charset="0"/>
                </a:rPr>
                <a:t>নিম্ন বিভব</a:t>
              </a:r>
              <a:endParaRPr lang="en-US" sz="2400" dirty="0">
                <a:latin typeface="NikoshBAN" pitchFamily="2" charset="0"/>
                <a:cs typeface="NikoshBAN" pitchFamily="2" charset="0"/>
              </a:endParaRPr>
            </a:p>
          </p:txBody>
        </p:sp>
        <p:cxnSp>
          <p:nvCxnSpPr>
            <p:cNvPr id="11" name="Straight Arrow Connector 10"/>
            <p:cNvCxnSpPr>
              <a:stCxn id="2" idx="3"/>
            </p:cNvCxnSpPr>
            <p:nvPr/>
          </p:nvCxnSpPr>
          <p:spPr>
            <a:xfrm>
              <a:off x="1371600" y="1907233"/>
              <a:ext cx="3048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6" name="Picture 4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7497" y="222105"/>
            <a:ext cx="3581400" cy="2743044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5553456" y="2998284"/>
            <a:ext cx="358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সুইচ গেট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133600" y="3957935"/>
            <a:ext cx="3093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</a:t>
            </a:r>
            <a:endParaRPr lang="en-US" sz="2400" dirty="0"/>
          </a:p>
        </p:txBody>
      </p:sp>
      <p:grpSp>
        <p:nvGrpSpPr>
          <p:cNvPr id="59" name="Group 58"/>
          <p:cNvGrpSpPr/>
          <p:nvPr/>
        </p:nvGrpSpPr>
        <p:grpSpPr>
          <a:xfrm>
            <a:off x="3421413" y="3810000"/>
            <a:ext cx="921987" cy="865093"/>
            <a:chOff x="1676400" y="1676399"/>
            <a:chExt cx="1371600" cy="1432560"/>
          </a:xfrm>
        </p:grpSpPr>
        <p:sp>
          <p:nvSpPr>
            <p:cNvPr id="60" name="Oval 59"/>
            <p:cNvSpPr/>
            <p:nvPr/>
          </p:nvSpPr>
          <p:spPr>
            <a:xfrm>
              <a:off x="1676400" y="1676399"/>
              <a:ext cx="1371600" cy="14325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dirty="0" smtClean="0"/>
                <a:t>=++++</a:t>
              </a:r>
            </a:p>
            <a:p>
              <a:pPr algn="ctr"/>
              <a:r>
                <a:rPr lang="bn-BD" dirty="0" smtClean="0"/>
                <a:t>+++++</a:t>
              </a:r>
              <a:r>
                <a:rPr lang="en-US" dirty="0" smtClean="0"/>
                <a:t>+++</a:t>
              </a:r>
              <a:r>
                <a:rPr lang="bn-BD" dirty="0" smtClean="0"/>
                <a:t>++++</a:t>
              </a:r>
            </a:p>
            <a:p>
              <a:pPr algn="ctr"/>
              <a:r>
                <a:rPr lang="bn-BD" dirty="0" smtClean="0"/>
                <a:t>++++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1831884" y="1802583"/>
              <a:ext cx="1104881" cy="10702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++++++++</a:t>
              </a:r>
              <a:endParaRPr lang="en-US" dirty="0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1526162" y="4495800"/>
            <a:ext cx="679308" cy="1100088"/>
            <a:chOff x="1752600" y="2994554"/>
            <a:chExt cx="1219200" cy="1976734"/>
          </a:xfrm>
        </p:grpSpPr>
        <p:grpSp>
          <p:nvGrpSpPr>
            <p:cNvPr id="79" name="Group 78"/>
            <p:cNvGrpSpPr/>
            <p:nvPr/>
          </p:nvGrpSpPr>
          <p:grpSpPr>
            <a:xfrm>
              <a:off x="1987296" y="2994554"/>
              <a:ext cx="749808" cy="1394566"/>
              <a:chOff x="1953768" y="2948833"/>
              <a:chExt cx="749808" cy="1394566"/>
            </a:xfrm>
          </p:grpSpPr>
          <p:cxnSp>
            <p:nvCxnSpPr>
              <p:cNvPr id="81" name="Straight Connector 80"/>
              <p:cNvCxnSpPr/>
              <p:nvPr/>
            </p:nvCxnSpPr>
            <p:spPr>
              <a:xfrm>
                <a:off x="1953768" y="2976264"/>
                <a:ext cx="0" cy="136713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2703576" y="2948833"/>
                <a:ext cx="0" cy="136713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0" name="Rectangle 79"/>
            <p:cNvSpPr/>
            <p:nvPr/>
          </p:nvSpPr>
          <p:spPr>
            <a:xfrm>
              <a:off x="1752600" y="4361688"/>
              <a:ext cx="1219200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3542752" y="4613534"/>
            <a:ext cx="679308" cy="1100088"/>
            <a:chOff x="1752600" y="2994554"/>
            <a:chExt cx="1219200" cy="1976734"/>
          </a:xfrm>
        </p:grpSpPr>
        <p:grpSp>
          <p:nvGrpSpPr>
            <p:cNvPr id="98" name="Group 97"/>
            <p:cNvGrpSpPr/>
            <p:nvPr/>
          </p:nvGrpSpPr>
          <p:grpSpPr>
            <a:xfrm>
              <a:off x="1987296" y="2994554"/>
              <a:ext cx="749808" cy="1394566"/>
              <a:chOff x="1953768" y="2948833"/>
              <a:chExt cx="749808" cy="1394566"/>
            </a:xfrm>
          </p:grpSpPr>
          <p:cxnSp>
            <p:nvCxnSpPr>
              <p:cNvPr id="100" name="Straight Connector 99"/>
              <p:cNvCxnSpPr/>
              <p:nvPr/>
            </p:nvCxnSpPr>
            <p:spPr>
              <a:xfrm>
                <a:off x="1953768" y="2976264"/>
                <a:ext cx="0" cy="136713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>
                <a:off x="2703576" y="2948833"/>
                <a:ext cx="0" cy="136713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9" name="Rectangle 98"/>
            <p:cNvSpPr/>
            <p:nvPr/>
          </p:nvSpPr>
          <p:spPr>
            <a:xfrm>
              <a:off x="1752600" y="4361688"/>
              <a:ext cx="1219200" cy="609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03" name="Straight Connector 102"/>
          <p:cNvCxnSpPr>
            <a:endCxn id="60" idx="2"/>
          </p:cNvCxnSpPr>
          <p:nvPr/>
        </p:nvCxnSpPr>
        <p:spPr>
          <a:xfrm>
            <a:off x="2342089" y="4209365"/>
            <a:ext cx="1079324" cy="3318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 flipH="1">
            <a:off x="2514796" y="3810000"/>
            <a:ext cx="906617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2383159" y="3305556"/>
            <a:ext cx="1499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তড়িৎ প্রবাহ</a:t>
            </a:r>
            <a:endParaRPr lang="en-US" dirty="0"/>
          </a:p>
        </p:txBody>
      </p:sp>
      <p:grpSp>
        <p:nvGrpSpPr>
          <p:cNvPr id="120" name="Group 119"/>
          <p:cNvGrpSpPr/>
          <p:nvPr/>
        </p:nvGrpSpPr>
        <p:grpSpPr>
          <a:xfrm>
            <a:off x="1404822" y="3729093"/>
            <a:ext cx="921987" cy="865094"/>
            <a:chOff x="1393818" y="1471738"/>
            <a:chExt cx="1371600" cy="1432560"/>
          </a:xfrm>
        </p:grpSpPr>
        <p:sp>
          <p:nvSpPr>
            <p:cNvPr id="121" name="Oval 120"/>
            <p:cNvSpPr/>
            <p:nvPr/>
          </p:nvSpPr>
          <p:spPr>
            <a:xfrm>
              <a:off x="1393818" y="1471738"/>
              <a:ext cx="1371600" cy="14325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dirty="0" smtClean="0"/>
                <a:t>=++++</a:t>
              </a:r>
            </a:p>
            <a:p>
              <a:pPr algn="ctr"/>
              <a:r>
                <a:rPr lang="bn-BD" dirty="0" smtClean="0"/>
                <a:t>+++++</a:t>
              </a:r>
              <a:r>
                <a:rPr lang="en-US" dirty="0" smtClean="0"/>
                <a:t>+++</a:t>
              </a:r>
              <a:r>
                <a:rPr lang="bn-BD" dirty="0" smtClean="0"/>
                <a:t>++++</a:t>
              </a:r>
            </a:p>
            <a:p>
              <a:pPr algn="ctr"/>
              <a:r>
                <a:rPr lang="bn-BD" dirty="0" smtClean="0"/>
                <a:t>++++</a:t>
              </a: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1733896" y="1768640"/>
              <a:ext cx="712339" cy="764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aseline="-25000" dirty="0" smtClean="0"/>
                <a:t>++++++</a:t>
              </a:r>
              <a:endParaRPr lang="en-US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18207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5209 0.00648 0.07118 0.00533 0.13993 0.00533 " pathEditMode="relative" ptsTypes="fA">
                                      <p:cBhvr>
                                        <p:cTn id="9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29" grpId="0"/>
      <p:bldP spid="29" grpId="1"/>
      <p:bldP spid="10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95935"/>
            <a:ext cx="2819400" cy="21621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21080" y="46482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তড়িৎ রাসায়নিক কোষ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8636" y="1014922"/>
            <a:ext cx="3276600" cy="3124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43956" y="4678977"/>
            <a:ext cx="2636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/>
              <a:t>ডায়নামো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02007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692</TotalTime>
  <Words>148</Words>
  <Application>Microsoft Office PowerPoint</Application>
  <PresentationFormat>On-screen Show (4:3)</PresentationFormat>
  <Paragraphs>59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188</cp:revision>
  <dcterms:created xsi:type="dcterms:W3CDTF">2006-08-16T00:00:00Z</dcterms:created>
  <dcterms:modified xsi:type="dcterms:W3CDTF">2013-04-03T10:11:04Z</dcterms:modified>
</cp:coreProperties>
</file>